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3" r:id="rId3"/>
    <p:sldId id="267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ECBB40"/>
    <a:srgbClr val="00B0F0"/>
    <a:srgbClr val="000000"/>
    <a:srgbClr val="D99694"/>
    <a:srgbClr val="C6D9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1" autoAdjust="0"/>
    <p:restoredTop sz="94684" autoAdjust="0"/>
  </p:normalViewPr>
  <p:slideViewPr>
    <p:cSldViewPr>
      <p:cViewPr>
        <p:scale>
          <a:sx n="66" d="100"/>
          <a:sy n="66" d="100"/>
        </p:scale>
        <p:origin x="-798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9E4A-63E7-402E-864D-FFAC0FEC613C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923B-AD24-460E-859D-C3C96BCB9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9E4A-63E7-402E-864D-FFAC0FEC613C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923B-AD24-460E-859D-C3C96BCB9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9E4A-63E7-402E-864D-FFAC0FEC613C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923B-AD24-460E-859D-C3C96BCB9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9E4A-63E7-402E-864D-FFAC0FEC613C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923B-AD24-460E-859D-C3C96BCB9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9E4A-63E7-402E-864D-FFAC0FEC613C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923B-AD24-460E-859D-C3C96BCB9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9E4A-63E7-402E-864D-FFAC0FEC613C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923B-AD24-460E-859D-C3C96BCB9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9E4A-63E7-402E-864D-FFAC0FEC613C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923B-AD24-460E-859D-C3C96BCB9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9E4A-63E7-402E-864D-FFAC0FEC613C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923B-AD24-460E-859D-C3C96BCB9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9E4A-63E7-402E-864D-FFAC0FEC613C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923B-AD24-460E-859D-C3C96BCB9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9E4A-63E7-402E-864D-FFAC0FEC613C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923B-AD24-460E-859D-C3C96BCB9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9E4A-63E7-402E-864D-FFAC0FEC613C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923B-AD24-460E-859D-C3C96BCB9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69E4A-63E7-402E-864D-FFAC0FEC613C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6923B-AD24-460E-859D-C3C96BCB9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Defensive Positions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Systems </a:t>
            </a:r>
            <a:r>
              <a:rPr lang="en-US" b="1" dirty="0" smtClean="0">
                <a:solidFill>
                  <a:srgbClr val="C00000"/>
                </a:solidFill>
              </a:rPr>
              <a:t>do not play defense. Players </a:t>
            </a:r>
            <a:r>
              <a:rPr lang="en-US" b="1" dirty="0" smtClean="0">
                <a:solidFill>
                  <a:srgbClr val="C00000"/>
                </a:solidFill>
              </a:rPr>
              <a:t>play defense</a:t>
            </a:r>
            <a:r>
              <a:rPr lang="en-US" b="1" dirty="0" smtClean="0">
                <a:solidFill>
                  <a:srgbClr val="C00000"/>
                </a:solidFill>
              </a:rPr>
              <a:t>. Read the hitter and make every effort to play every ball</a:t>
            </a:r>
            <a:r>
              <a:rPr lang="en-US" b="1" dirty="0" smtClean="0">
                <a:solidFill>
                  <a:srgbClr val="C00000"/>
                </a:solidFill>
              </a:rPr>
              <a:t>. 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When a bad set occurs or a hitter shows “tip” by raising his hitting hand up to a ball, defense must adjust to the play intelligently and quickly.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That said, here is what our team’s </a:t>
            </a:r>
            <a:r>
              <a:rPr lang="en-US" sz="3600" b="1" dirty="0" smtClean="0">
                <a:solidFill>
                  <a:srgbClr val="C00000"/>
                </a:solidFill>
              </a:rPr>
              <a:t>defense will look like against an opponent with no strategically important tendencies.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9"/>
          <p:cNvGrpSpPr/>
          <p:nvPr/>
        </p:nvGrpSpPr>
        <p:grpSpPr>
          <a:xfrm>
            <a:off x="4495800" y="304800"/>
            <a:ext cx="3276600" cy="6240333"/>
            <a:chOff x="2819400" y="14868"/>
            <a:chExt cx="3581400" cy="6820830"/>
          </a:xfrm>
        </p:grpSpPr>
        <p:grpSp>
          <p:nvGrpSpPr>
            <p:cNvPr id="5" name="Group 12"/>
            <p:cNvGrpSpPr/>
            <p:nvPr/>
          </p:nvGrpSpPr>
          <p:grpSpPr>
            <a:xfrm>
              <a:off x="2819400" y="14868"/>
              <a:ext cx="3581400" cy="3406698"/>
              <a:chOff x="2819400" y="14868"/>
              <a:chExt cx="3581400" cy="3406698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819400" y="14868"/>
                <a:ext cx="3581400" cy="22711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819400" y="2286000"/>
                <a:ext cx="3581400" cy="11355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14"/>
            <p:cNvGrpSpPr/>
            <p:nvPr/>
          </p:nvGrpSpPr>
          <p:grpSpPr>
            <a:xfrm rot="10800000">
              <a:off x="2819400" y="3429000"/>
              <a:ext cx="3581400" cy="3406698"/>
              <a:chOff x="2819400" y="14868"/>
              <a:chExt cx="3581400" cy="340669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819400" y="14868"/>
                <a:ext cx="3581400" cy="22711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819400" y="2286000"/>
                <a:ext cx="3581400" cy="11355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" name="Parallelogram 10"/>
          <p:cNvSpPr/>
          <p:nvPr/>
        </p:nvSpPr>
        <p:spPr>
          <a:xfrm>
            <a:off x="4495800" y="3037917"/>
            <a:ext cx="3416029" cy="348574"/>
          </a:xfrm>
          <a:prstGeom prst="parallelogram">
            <a:avLst>
              <a:gd name="adj" fmla="val 39000"/>
            </a:avLst>
          </a:prstGeom>
          <a:solidFill>
            <a:srgbClr val="C6D9F1">
              <a:alpha val="34118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86081" y="3429000"/>
            <a:ext cx="557719" cy="55771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Opposite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867400" y="3429000"/>
            <a:ext cx="557719" cy="557719"/>
          </a:xfrm>
          <a:prstGeom prst="ellipse">
            <a:avLst/>
          </a:prstGeom>
          <a:solidFill>
            <a:srgbClr val="ECB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Middle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67400" y="6019800"/>
            <a:ext cx="557719" cy="55771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Outside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239000" y="4724400"/>
            <a:ext cx="557719" cy="55771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Setter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928681" y="3404681"/>
            <a:ext cx="557719" cy="55771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Outside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419600" y="4800600"/>
            <a:ext cx="557719" cy="557719"/>
          </a:xfrm>
          <a:prstGeom prst="ellipse">
            <a:avLst/>
          </a:prstGeom>
          <a:solidFill>
            <a:srgbClr val="ECBB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Middle</a:t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>(Sub)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152400"/>
            <a:ext cx="36576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+</a:t>
            </a:r>
            <a:r>
              <a:rPr lang="en-US" sz="1600" dirty="0" smtClean="0"/>
              <a:t>Those on the outside in the back row play from the “outside in.” </a:t>
            </a:r>
          </a:p>
          <a:p>
            <a:r>
              <a:rPr lang="en-US" sz="1600" dirty="0" smtClean="0"/>
              <a:t>-</a:t>
            </a:r>
            <a:r>
              <a:rPr lang="en-US" sz="1600" dirty="0" smtClean="0"/>
              <a:t>Do not let a ball beat you to the line because you will not be able to turn your passing platform back to target!</a:t>
            </a:r>
            <a:endParaRPr lang="en-US" sz="1600" dirty="0" smtClean="0"/>
          </a:p>
          <a:p>
            <a:endParaRPr lang="en-US" sz="1600" u="sng" dirty="0" smtClean="0"/>
          </a:p>
          <a:p>
            <a:r>
              <a:rPr lang="en-US" sz="1600" dirty="0" smtClean="0"/>
              <a:t>+Middl</a:t>
            </a:r>
            <a:r>
              <a:rPr lang="en-US" sz="1600" dirty="0" smtClean="0"/>
              <a:t>e-back must protect the deep line. </a:t>
            </a:r>
          </a:p>
          <a:p>
            <a:r>
              <a:rPr lang="en-US" sz="1600" dirty="0" smtClean="0"/>
              <a:t>-</a:t>
            </a:r>
            <a:r>
              <a:rPr lang="en-US" sz="1600" dirty="0" smtClean="0"/>
              <a:t>Even covering our own hitters against the opponent’s block, middle-back must not crash to the net so far that she cannot reach a block sent high and deep. 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+When front row, outsides must block the front row setter’s “dump,” the setter’s tip on second ball. </a:t>
            </a:r>
            <a:endParaRPr lang="en-US" sz="1600" dirty="0" smtClean="0"/>
          </a:p>
          <a:p>
            <a:r>
              <a:rPr lang="en-US" sz="1600" dirty="0" smtClean="0"/>
              <a:t>+Outside hitters will also assist with blocking the middle hitter.</a:t>
            </a:r>
          </a:p>
          <a:p>
            <a:endParaRPr lang="en-US" sz="1600" dirty="0" smtClean="0"/>
          </a:p>
          <a:p>
            <a:r>
              <a:rPr lang="en-US" sz="1600" dirty="0" smtClean="0"/>
              <a:t>+Opposites will help on all attacks to the in the middle and must always be ready to block the outside hitter.</a:t>
            </a:r>
          </a:p>
          <a:p>
            <a:endParaRPr lang="en-US" sz="1600" dirty="0" smtClean="0"/>
          </a:p>
          <a:p>
            <a:r>
              <a:rPr lang="en-US" sz="1600" dirty="0" smtClean="0"/>
              <a:t>+Middle Hitters block everything! “Close the block” by getting shoulder-to-shoulder with close to to the right or left-side blocker.</a:t>
            </a:r>
          </a:p>
          <a:p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24" name="Oval 23"/>
          <p:cNvSpPr/>
          <p:nvPr/>
        </p:nvSpPr>
        <p:spPr>
          <a:xfrm>
            <a:off x="4419600" y="4800600"/>
            <a:ext cx="557719" cy="557719"/>
          </a:xfrm>
          <a:prstGeom prst="ellipse">
            <a:avLst/>
          </a:prstGeom>
          <a:solidFill>
            <a:srgbClr val="ECBB40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791200" y="5181600"/>
            <a:ext cx="557719" cy="557719"/>
          </a:xfrm>
          <a:prstGeom prst="ellipse">
            <a:avLst/>
          </a:prstGeom>
          <a:solidFill>
            <a:srgbClr val="92D050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sym typeface="Wingdings" pitchFamily="2" charset="2"/>
              </a:rPr>
              <a:t>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705600" y="4724400"/>
            <a:ext cx="557719" cy="557719"/>
          </a:xfrm>
          <a:prstGeom prst="ellipse">
            <a:avLst/>
          </a:prstGeom>
          <a:solidFill>
            <a:srgbClr val="00B0F0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sym typeface="Wingdings" pitchFamily="2" charset="2"/>
              </a:rPr>
              <a:t>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95800" y="4572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Starting positions and responsibilities</a:t>
            </a:r>
            <a:endParaRPr lang="en-US" sz="3200" dirty="0"/>
          </a:p>
        </p:txBody>
      </p:sp>
      <p:sp>
        <p:nvSpPr>
          <p:cNvPr id="29" name="Rectangle 28"/>
          <p:cNvSpPr/>
          <p:nvPr/>
        </p:nvSpPr>
        <p:spPr>
          <a:xfrm>
            <a:off x="6781800" y="2971800"/>
            <a:ext cx="990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648200" y="2971800"/>
            <a:ext cx="13716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05400" y="2743200"/>
            <a:ext cx="2057400" cy="381000"/>
          </a:xfrm>
          <a:prstGeom prst="rect">
            <a:avLst/>
          </a:prstGeom>
          <a:solidFill>
            <a:srgbClr val="ECBB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Blocking responsibilities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2" name="Parallelogram 31"/>
          <p:cNvSpPr/>
          <p:nvPr/>
        </p:nvSpPr>
        <p:spPr>
          <a:xfrm>
            <a:off x="7848600" y="381000"/>
            <a:ext cx="1371600" cy="152399"/>
          </a:xfrm>
          <a:prstGeom prst="parallelogram">
            <a:avLst>
              <a:gd name="adj" fmla="val 39000"/>
            </a:avLst>
          </a:prstGeom>
          <a:solidFill>
            <a:srgbClr val="C6D9F1">
              <a:alpha val="34118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924800" y="1219200"/>
            <a:ext cx="381000" cy="381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V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8686800" y="1219200"/>
            <a:ext cx="381000" cy="381000"/>
          </a:xfrm>
          <a:prstGeom prst="ellipse">
            <a:avLst/>
          </a:prstGeom>
          <a:solidFill>
            <a:srgbClr val="ECBB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05800" y="685800"/>
            <a:ext cx="381000" cy="381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III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8686800" y="685800"/>
            <a:ext cx="381000" cy="381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8305800" y="1219200"/>
            <a:ext cx="381000" cy="381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VI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7924800" y="685800"/>
            <a:ext cx="381000" cy="381000"/>
          </a:xfrm>
          <a:prstGeom prst="ellipse">
            <a:avLst/>
          </a:prstGeom>
          <a:solidFill>
            <a:srgbClr val="ECB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IV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848600" y="533400"/>
            <a:ext cx="1295400" cy="1219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179128" y="0"/>
            <a:ext cx="204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Rotational Positions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2895600" y="228600"/>
            <a:ext cx="3276600" cy="6240333"/>
            <a:chOff x="2819400" y="14868"/>
            <a:chExt cx="3581400" cy="6820830"/>
          </a:xfrm>
        </p:grpSpPr>
        <p:grpSp>
          <p:nvGrpSpPr>
            <p:cNvPr id="3" name="Group 12"/>
            <p:cNvGrpSpPr/>
            <p:nvPr/>
          </p:nvGrpSpPr>
          <p:grpSpPr>
            <a:xfrm>
              <a:off x="2819400" y="14868"/>
              <a:ext cx="3581400" cy="3406698"/>
              <a:chOff x="2819400" y="14868"/>
              <a:chExt cx="3581400" cy="3406698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819400" y="14868"/>
                <a:ext cx="3581400" cy="22711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819400" y="2286000"/>
                <a:ext cx="3581400" cy="11355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4"/>
            <p:cNvGrpSpPr/>
            <p:nvPr/>
          </p:nvGrpSpPr>
          <p:grpSpPr>
            <a:xfrm rot="10800000">
              <a:off x="2819400" y="3429000"/>
              <a:ext cx="3581400" cy="3406698"/>
              <a:chOff x="2819400" y="14868"/>
              <a:chExt cx="3581400" cy="3406698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2819400" y="14868"/>
                <a:ext cx="3581400" cy="22711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819400" y="2286000"/>
                <a:ext cx="3581400" cy="11355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9" name="Parallelogram 28"/>
          <p:cNvSpPr/>
          <p:nvPr/>
        </p:nvSpPr>
        <p:spPr>
          <a:xfrm>
            <a:off x="2895600" y="2986036"/>
            <a:ext cx="3416029" cy="348574"/>
          </a:xfrm>
          <a:prstGeom prst="parallelogram">
            <a:avLst>
              <a:gd name="adj" fmla="val 39000"/>
            </a:avLst>
          </a:prstGeom>
          <a:solidFill>
            <a:srgbClr val="C6D9F1">
              <a:alpha val="34118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638800" y="4572000"/>
            <a:ext cx="557719" cy="55771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Opposite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4928681" y="3328481"/>
            <a:ext cx="557719" cy="557719"/>
          </a:xfrm>
          <a:prstGeom prst="ellipse">
            <a:avLst/>
          </a:prstGeom>
          <a:solidFill>
            <a:srgbClr val="ECB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Middle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800600" y="5715000"/>
            <a:ext cx="557719" cy="55771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Outside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257800" y="3352800"/>
            <a:ext cx="557719" cy="557719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Setter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3023681" y="3733800"/>
            <a:ext cx="557719" cy="55771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Outside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3276600" y="4700081"/>
            <a:ext cx="557719" cy="557719"/>
          </a:xfrm>
          <a:prstGeom prst="ellipse">
            <a:avLst/>
          </a:prstGeom>
          <a:solidFill>
            <a:srgbClr val="ECBB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Middle</a:t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>(Sub)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5638800" y="1981200"/>
            <a:ext cx="762000" cy="86251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Opponent </a:t>
            </a:r>
            <a:br>
              <a:rPr lang="en-US" sz="1200" b="1" dirty="0" smtClean="0">
                <a:solidFill>
                  <a:schemeClr val="tx1"/>
                </a:solidFill>
              </a:rPr>
            </a:br>
            <a:r>
              <a:rPr lang="en-US" sz="1200" b="1" dirty="0" smtClean="0">
                <a:solidFill>
                  <a:schemeClr val="tx1"/>
                </a:solidFill>
              </a:rPr>
              <a:t>hitter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3086100" y="2540000"/>
            <a:ext cx="3200400" cy="3848100"/>
          </a:xfrm>
          <a:custGeom>
            <a:avLst/>
            <a:gdLst>
              <a:gd name="connsiteX0" fmla="*/ 3200400 w 3200400"/>
              <a:gd name="connsiteY0" fmla="*/ 165100 h 3848100"/>
              <a:gd name="connsiteX1" fmla="*/ 1435100 w 3200400"/>
              <a:gd name="connsiteY1" fmla="*/ 3848100 h 3848100"/>
              <a:gd name="connsiteX2" fmla="*/ 0 w 3200400"/>
              <a:gd name="connsiteY2" fmla="*/ 3403600 h 3848100"/>
              <a:gd name="connsiteX3" fmla="*/ 2590800 w 3200400"/>
              <a:gd name="connsiteY3" fmla="*/ 0 h 3848100"/>
              <a:gd name="connsiteX4" fmla="*/ 2654300 w 3200400"/>
              <a:gd name="connsiteY4" fmla="*/ 215900 h 3848100"/>
              <a:gd name="connsiteX5" fmla="*/ 2857500 w 3200400"/>
              <a:gd name="connsiteY5" fmla="*/ 317500 h 3848100"/>
              <a:gd name="connsiteX6" fmla="*/ 3060700 w 3200400"/>
              <a:gd name="connsiteY6" fmla="*/ 304800 h 384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00400" h="3848100">
                <a:moveTo>
                  <a:pt x="3200400" y="165100"/>
                </a:moveTo>
                <a:lnTo>
                  <a:pt x="1435100" y="3848100"/>
                </a:lnTo>
                <a:lnTo>
                  <a:pt x="0" y="3403600"/>
                </a:lnTo>
                <a:lnTo>
                  <a:pt x="2590800" y="0"/>
                </a:lnTo>
                <a:lnTo>
                  <a:pt x="2654300" y="215900"/>
                </a:lnTo>
                <a:lnTo>
                  <a:pt x="2857500" y="317500"/>
                </a:lnTo>
                <a:lnTo>
                  <a:pt x="3060700" y="304800"/>
                </a:lnTo>
              </a:path>
            </a:pathLst>
          </a:custGeom>
          <a:solidFill>
            <a:srgbClr val="D99694">
              <a:alpha val="50196"/>
            </a:srgb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arallelogram 17"/>
          <p:cNvSpPr/>
          <p:nvPr/>
        </p:nvSpPr>
        <p:spPr>
          <a:xfrm>
            <a:off x="6934200" y="762000"/>
            <a:ext cx="1371600" cy="152399"/>
          </a:xfrm>
          <a:prstGeom prst="parallelogram">
            <a:avLst>
              <a:gd name="adj" fmla="val 39000"/>
            </a:avLst>
          </a:prstGeom>
          <a:solidFill>
            <a:srgbClr val="C6D9F1">
              <a:alpha val="34118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010400" y="1600200"/>
            <a:ext cx="381000" cy="381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V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772400" y="1600200"/>
            <a:ext cx="381000" cy="381000"/>
          </a:xfrm>
          <a:prstGeom prst="ellipse">
            <a:avLst/>
          </a:prstGeom>
          <a:solidFill>
            <a:srgbClr val="ECBB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7391400" y="1066800"/>
            <a:ext cx="381000" cy="381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III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772400" y="1066800"/>
            <a:ext cx="381000" cy="381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391400" y="1600200"/>
            <a:ext cx="381000" cy="381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VI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010400" y="1066800"/>
            <a:ext cx="381000" cy="381000"/>
          </a:xfrm>
          <a:prstGeom prst="ellipse">
            <a:avLst/>
          </a:prstGeom>
          <a:solidFill>
            <a:srgbClr val="ECB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IV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4200" y="914400"/>
            <a:ext cx="1295400" cy="1219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705600" y="381000"/>
            <a:ext cx="204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Rotational Positions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2895600" y="228600"/>
            <a:ext cx="3276600" cy="6240333"/>
            <a:chOff x="2819400" y="14868"/>
            <a:chExt cx="3581400" cy="6820830"/>
          </a:xfrm>
        </p:grpSpPr>
        <p:grpSp>
          <p:nvGrpSpPr>
            <p:cNvPr id="3" name="Group 12"/>
            <p:cNvGrpSpPr/>
            <p:nvPr/>
          </p:nvGrpSpPr>
          <p:grpSpPr>
            <a:xfrm>
              <a:off x="2819400" y="14868"/>
              <a:ext cx="3581400" cy="3406698"/>
              <a:chOff x="2819400" y="14868"/>
              <a:chExt cx="3581400" cy="3406698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819400" y="14868"/>
                <a:ext cx="3581400" cy="22711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819400" y="2286000"/>
                <a:ext cx="3581400" cy="11355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4"/>
            <p:cNvGrpSpPr/>
            <p:nvPr/>
          </p:nvGrpSpPr>
          <p:grpSpPr>
            <a:xfrm rot="10800000">
              <a:off x="2819400" y="3429000"/>
              <a:ext cx="3581400" cy="3406698"/>
              <a:chOff x="2819400" y="14868"/>
              <a:chExt cx="3581400" cy="3406698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2819400" y="14868"/>
                <a:ext cx="3581400" cy="22711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819400" y="2286000"/>
                <a:ext cx="3581400" cy="11355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9" name="Parallelogram 28"/>
          <p:cNvSpPr/>
          <p:nvPr/>
        </p:nvSpPr>
        <p:spPr>
          <a:xfrm>
            <a:off x="2895600" y="2986036"/>
            <a:ext cx="3416029" cy="348574"/>
          </a:xfrm>
          <a:prstGeom prst="parallelogram">
            <a:avLst>
              <a:gd name="adj" fmla="val 39000"/>
            </a:avLst>
          </a:prstGeom>
          <a:solidFill>
            <a:srgbClr val="C6D9F1">
              <a:alpha val="34118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181600" y="5233481"/>
            <a:ext cx="557719" cy="55771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Opposite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4495800" y="3352800"/>
            <a:ext cx="557719" cy="557719"/>
          </a:xfrm>
          <a:prstGeom prst="ellipse">
            <a:avLst/>
          </a:prstGeom>
          <a:solidFill>
            <a:srgbClr val="ECB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Middle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3429000" y="5233481"/>
            <a:ext cx="557719" cy="55771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Outside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562600" y="4242881"/>
            <a:ext cx="557719" cy="557719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Setter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038600" y="3352800"/>
            <a:ext cx="557719" cy="55771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Outside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2947481" y="4242881"/>
            <a:ext cx="557719" cy="557719"/>
          </a:xfrm>
          <a:prstGeom prst="ellipse">
            <a:avLst/>
          </a:prstGeom>
          <a:solidFill>
            <a:srgbClr val="ECBB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Middle</a:t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>(Sub)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191000" y="2286000"/>
            <a:ext cx="762000" cy="86251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Opponent </a:t>
            </a:r>
            <a:br>
              <a:rPr lang="en-US" sz="1200" b="1" dirty="0" smtClean="0">
                <a:solidFill>
                  <a:schemeClr val="tx1"/>
                </a:solidFill>
              </a:rPr>
            </a:br>
            <a:r>
              <a:rPr lang="en-US" sz="1200" b="1" dirty="0" smtClean="0">
                <a:solidFill>
                  <a:schemeClr val="tx1"/>
                </a:solidFill>
              </a:rPr>
              <a:t>hitter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0" name="Freeform 39"/>
          <p:cNvSpPr/>
          <p:nvPr/>
        </p:nvSpPr>
        <p:spPr>
          <a:xfrm rot="19801533">
            <a:off x="2839846" y="3220500"/>
            <a:ext cx="3152178" cy="3976070"/>
          </a:xfrm>
          <a:custGeom>
            <a:avLst/>
            <a:gdLst>
              <a:gd name="connsiteX0" fmla="*/ 3200400 w 3200400"/>
              <a:gd name="connsiteY0" fmla="*/ 165100 h 3848100"/>
              <a:gd name="connsiteX1" fmla="*/ 1435100 w 3200400"/>
              <a:gd name="connsiteY1" fmla="*/ 3848100 h 3848100"/>
              <a:gd name="connsiteX2" fmla="*/ 0 w 3200400"/>
              <a:gd name="connsiteY2" fmla="*/ 3403600 h 3848100"/>
              <a:gd name="connsiteX3" fmla="*/ 2590800 w 3200400"/>
              <a:gd name="connsiteY3" fmla="*/ 0 h 3848100"/>
              <a:gd name="connsiteX4" fmla="*/ 2654300 w 3200400"/>
              <a:gd name="connsiteY4" fmla="*/ 215900 h 3848100"/>
              <a:gd name="connsiteX5" fmla="*/ 2857500 w 3200400"/>
              <a:gd name="connsiteY5" fmla="*/ 317500 h 3848100"/>
              <a:gd name="connsiteX6" fmla="*/ 3060700 w 3200400"/>
              <a:gd name="connsiteY6" fmla="*/ 304800 h 384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00400" h="3848100">
                <a:moveTo>
                  <a:pt x="3200400" y="165100"/>
                </a:moveTo>
                <a:lnTo>
                  <a:pt x="1435100" y="3848100"/>
                </a:lnTo>
                <a:lnTo>
                  <a:pt x="0" y="3403600"/>
                </a:lnTo>
                <a:lnTo>
                  <a:pt x="2590800" y="0"/>
                </a:lnTo>
                <a:lnTo>
                  <a:pt x="2654300" y="215900"/>
                </a:lnTo>
                <a:lnTo>
                  <a:pt x="2857500" y="317500"/>
                </a:lnTo>
                <a:lnTo>
                  <a:pt x="3060700" y="304800"/>
                </a:lnTo>
              </a:path>
            </a:pathLst>
          </a:custGeom>
          <a:solidFill>
            <a:srgbClr val="D99694">
              <a:alpha val="50196"/>
            </a:srgb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arallelogram 17"/>
          <p:cNvSpPr/>
          <p:nvPr/>
        </p:nvSpPr>
        <p:spPr>
          <a:xfrm>
            <a:off x="6934200" y="762000"/>
            <a:ext cx="1371600" cy="152399"/>
          </a:xfrm>
          <a:prstGeom prst="parallelogram">
            <a:avLst>
              <a:gd name="adj" fmla="val 39000"/>
            </a:avLst>
          </a:prstGeom>
          <a:solidFill>
            <a:srgbClr val="C6D9F1">
              <a:alpha val="34118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010400" y="1600200"/>
            <a:ext cx="381000" cy="381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V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772400" y="1600200"/>
            <a:ext cx="381000" cy="381000"/>
          </a:xfrm>
          <a:prstGeom prst="ellipse">
            <a:avLst/>
          </a:prstGeom>
          <a:solidFill>
            <a:srgbClr val="ECBB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7391400" y="1066800"/>
            <a:ext cx="381000" cy="381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III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772400" y="1066800"/>
            <a:ext cx="381000" cy="381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391400" y="1600200"/>
            <a:ext cx="381000" cy="381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VI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010400" y="1066800"/>
            <a:ext cx="381000" cy="381000"/>
          </a:xfrm>
          <a:prstGeom prst="ellipse">
            <a:avLst/>
          </a:prstGeom>
          <a:solidFill>
            <a:srgbClr val="ECB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IV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4200" y="914400"/>
            <a:ext cx="1295400" cy="1219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705600" y="381000"/>
            <a:ext cx="204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Rotational Positions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2895600" y="228600"/>
            <a:ext cx="3276600" cy="6240333"/>
            <a:chOff x="2819400" y="14868"/>
            <a:chExt cx="3581400" cy="6820830"/>
          </a:xfrm>
        </p:grpSpPr>
        <p:grpSp>
          <p:nvGrpSpPr>
            <p:cNvPr id="3" name="Group 12"/>
            <p:cNvGrpSpPr/>
            <p:nvPr/>
          </p:nvGrpSpPr>
          <p:grpSpPr>
            <a:xfrm>
              <a:off x="2819400" y="14868"/>
              <a:ext cx="3581400" cy="3406698"/>
              <a:chOff x="2819400" y="14868"/>
              <a:chExt cx="3581400" cy="3406698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819400" y="14868"/>
                <a:ext cx="3581400" cy="22711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819400" y="2286000"/>
                <a:ext cx="3581400" cy="11355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4"/>
            <p:cNvGrpSpPr/>
            <p:nvPr/>
          </p:nvGrpSpPr>
          <p:grpSpPr>
            <a:xfrm rot="10800000">
              <a:off x="2819400" y="3429000"/>
              <a:ext cx="3581400" cy="3406698"/>
              <a:chOff x="2819400" y="14868"/>
              <a:chExt cx="3581400" cy="3406698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2819400" y="14868"/>
                <a:ext cx="3581400" cy="22711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819400" y="2286000"/>
                <a:ext cx="3581400" cy="11355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9" name="Parallelogram 28"/>
          <p:cNvSpPr/>
          <p:nvPr/>
        </p:nvSpPr>
        <p:spPr>
          <a:xfrm>
            <a:off x="2895600" y="2986036"/>
            <a:ext cx="3416029" cy="348574"/>
          </a:xfrm>
          <a:prstGeom prst="parallelogram">
            <a:avLst>
              <a:gd name="adj" fmla="val 39000"/>
            </a:avLst>
          </a:prstGeom>
          <a:solidFill>
            <a:srgbClr val="C6D9F1">
              <a:alpha val="34118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309681" y="4876800"/>
            <a:ext cx="557719" cy="55771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Opposite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3581400" y="3352800"/>
            <a:ext cx="557719" cy="557719"/>
          </a:xfrm>
          <a:prstGeom prst="ellipse">
            <a:avLst/>
          </a:prstGeom>
          <a:solidFill>
            <a:srgbClr val="ECB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Middle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3429000" y="5791200"/>
            <a:ext cx="557719" cy="55771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Outside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462081" y="3861881"/>
            <a:ext cx="557719" cy="557719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Setter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3176081" y="3352800"/>
            <a:ext cx="557719" cy="55771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Outside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2895600" y="4648200"/>
            <a:ext cx="557719" cy="557719"/>
          </a:xfrm>
          <a:prstGeom prst="ellipse">
            <a:avLst/>
          </a:prstGeom>
          <a:solidFill>
            <a:srgbClr val="ECBB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Middle</a:t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>(Sub)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2895600" y="2286000"/>
            <a:ext cx="762000" cy="86251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Opponent </a:t>
            </a:r>
            <a:br>
              <a:rPr lang="en-US" sz="1200" b="1" dirty="0" smtClean="0">
                <a:solidFill>
                  <a:schemeClr val="tx1"/>
                </a:solidFill>
              </a:rPr>
            </a:br>
            <a:r>
              <a:rPr lang="en-US" sz="1200" b="1" dirty="0" smtClean="0">
                <a:solidFill>
                  <a:schemeClr val="tx1"/>
                </a:solidFill>
              </a:rPr>
              <a:t>hitter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0" name="Freeform 39"/>
          <p:cNvSpPr/>
          <p:nvPr/>
        </p:nvSpPr>
        <p:spPr>
          <a:xfrm rot="18154190">
            <a:off x="2365704" y="3096153"/>
            <a:ext cx="3659858" cy="4161365"/>
          </a:xfrm>
          <a:custGeom>
            <a:avLst/>
            <a:gdLst>
              <a:gd name="connsiteX0" fmla="*/ 3200400 w 3200400"/>
              <a:gd name="connsiteY0" fmla="*/ 165100 h 3848100"/>
              <a:gd name="connsiteX1" fmla="*/ 1435100 w 3200400"/>
              <a:gd name="connsiteY1" fmla="*/ 3848100 h 3848100"/>
              <a:gd name="connsiteX2" fmla="*/ 0 w 3200400"/>
              <a:gd name="connsiteY2" fmla="*/ 3403600 h 3848100"/>
              <a:gd name="connsiteX3" fmla="*/ 2590800 w 3200400"/>
              <a:gd name="connsiteY3" fmla="*/ 0 h 3848100"/>
              <a:gd name="connsiteX4" fmla="*/ 2654300 w 3200400"/>
              <a:gd name="connsiteY4" fmla="*/ 215900 h 3848100"/>
              <a:gd name="connsiteX5" fmla="*/ 2857500 w 3200400"/>
              <a:gd name="connsiteY5" fmla="*/ 317500 h 3848100"/>
              <a:gd name="connsiteX6" fmla="*/ 3060700 w 3200400"/>
              <a:gd name="connsiteY6" fmla="*/ 304800 h 384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00400" h="3848100">
                <a:moveTo>
                  <a:pt x="3200400" y="165100"/>
                </a:moveTo>
                <a:lnTo>
                  <a:pt x="1435100" y="3848100"/>
                </a:lnTo>
                <a:lnTo>
                  <a:pt x="0" y="3403600"/>
                </a:lnTo>
                <a:lnTo>
                  <a:pt x="2590800" y="0"/>
                </a:lnTo>
                <a:lnTo>
                  <a:pt x="2654300" y="215900"/>
                </a:lnTo>
                <a:lnTo>
                  <a:pt x="2857500" y="317500"/>
                </a:lnTo>
                <a:lnTo>
                  <a:pt x="3060700" y="304800"/>
                </a:lnTo>
              </a:path>
            </a:pathLst>
          </a:custGeom>
          <a:solidFill>
            <a:srgbClr val="D99694">
              <a:alpha val="50196"/>
            </a:srgb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arallelogram 17"/>
          <p:cNvSpPr/>
          <p:nvPr/>
        </p:nvSpPr>
        <p:spPr>
          <a:xfrm>
            <a:off x="6934200" y="762000"/>
            <a:ext cx="1371600" cy="152399"/>
          </a:xfrm>
          <a:prstGeom prst="parallelogram">
            <a:avLst>
              <a:gd name="adj" fmla="val 39000"/>
            </a:avLst>
          </a:prstGeom>
          <a:solidFill>
            <a:srgbClr val="C6D9F1">
              <a:alpha val="34118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010400" y="1600200"/>
            <a:ext cx="381000" cy="381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V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772400" y="1600200"/>
            <a:ext cx="381000" cy="381000"/>
          </a:xfrm>
          <a:prstGeom prst="ellipse">
            <a:avLst/>
          </a:prstGeom>
          <a:solidFill>
            <a:srgbClr val="ECBB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7391400" y="1066800"/>
            <a:ext cx="381000" cy="381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III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772400" y="1066800"/>
            <a:ext cx="381000" cy="381000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391400" y="1600200"/>
            <a:ext cx="381000" cy="381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VI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010400" y="1066800"/>
            <a:ext cx="381000" cy="381000"/>
          </a:xfrm>
          <a:prstGeom prst="ellipse">
            <a:avLst/>
          </a:prstGeom>
          <a:solidFill>
            <a:srgbClr val="ECB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IV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4200" y="914400"/>
            <a:ext cx="1295400" cy="1219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705600" y="381000"/>
            <a:ext cx="204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Rotational Positions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4495800" y="304800"/>
            <a:ext cx="3276600" cy="6240333"/>
            <a:chOff x="2819400" y="14868"/>
            <a:chExt cx="3581400" cy="6820830"/>
          </a:xfrm>
        </p:grpSpPr>
        <p:grpSp>
          <p:nvGrpSpPr>
            <p:cNvPr id="3" name="Group 12"/>
            <p:cNvGrpSpPr/>
            <p:nvPr/>
          </p:nvGrpSpPr>
          <p:grpSpPr>
            <a:xfrm>
              <a:off x="2819400" y="14868"/>
              <a:ext cx="3581400" cy="3406698"/>
              <a:chOff x="2819400" y="14868"/>
              <a:chExt cx="3581400" cy="3406698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819400" y="14868"/>
                <a:ext cx="3581400" cy="22711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819400" y="2286000"/>
                <a:ext cx="3581400" cy="11355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4"/>
            <p:cNvGrpSpPr/>
            <p:nvPr/>
          </p:nvGrpSpPr>
          <p:grpSpPr>
            <a:xfrm rot="10800000">
              <a:off x="2819400" y="3429000"/>
              <a:ext cx="3581400" cy="3406698"/>
              <a:chOff x="2819400" y="14868"/>
              <a:chExt cx="3581400" cy="3406698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2819400" y="14868"/>
                <a:ext cx="3581400" cy="22711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819400" y="2286000"/>
                <a:ext cx="3581400" cy="11355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9" name="Parallelogram 28"/>
          <p:cNvSpPr/>
          <p:nvPr/>
        </p:nvSpPr>
        <p:spPr>
          <a:xfrm>
            <a:off x="4495800" y="3037917"/>
            <a:ext cx="3416029" cy="348574"/>
          </a:xfrm>
          <a:prstGeom prst="parallelogram">
            <a:avLst>
              <a:gd name="adj" fmla="val 39000"/>
            </a:avLst>
          </a:prstGeom>
          <a:solidFill>
            <a:srgbClr val="C6D9F1">
              <a:alpha val="34118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010400" y="3429000"/>
            <a:ext cx="557719" cy="55771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Opposite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943600" y="3429000"/>
            <a:ext cx="557719" cy="557719"/>
          </a:xfrm>
          <a:prstGeom prst="ellipse">
            <a:avLst/>
          </a:prstGeom>
          <a:solidFill>
            <a:srgbClr val="ECB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Middle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867400" y="6019800"/>
            <a:ext cx="557719" cy="55771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Outside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7239000" y="4724400"/>
            <a:ext cx="557719" cy="55771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Setter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648200" y="3404681"/>
            <a:ext cx="557719" cy="557719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Outside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4419600" y="4800600"/>
            <a:ext cx="557719" cy="557719"/>
          </a:xfrm>
          <a:prstGeom prst="ellipse">
            <a:avLst/>
          </a:prstGeom>
          <a:solidFill>
            <a:srgbClr val="ECBB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Middle</a:t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>(Sub)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609600"/>
            <a:ext cx="3657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When our setter is in the back row, </a:t>
            </a:r>
            <a:r>
              <a:rPr lang="en-US" dirty="0" smtClean="0"/>
              <a:t>and the other team is hitting an easy “free ball” to us, our setter will call “FREE!!!” and “release” to her setting position.</a:t>
            </a:r>
          </a:p>
          <a:p>
            <a:endParaRPr lang="en-US" u="sng" dirty="0" smtClean="0"/>
          </a:p>
          <a:p>
            <a:r>
              <a:rPr lang="en-US" dirty="0" smtClean="0"/>
              <a:t>The two other back-row players will split the court to cover her absence.  </a:t>
            </a:r>
          </a:p>
          <a:p>
            <a:endParaRPr lang="en-US" dirty="0" smtClean="0"/>
          </a:p>
          <a:p>
            <a:r>
              <a:rPr lang="en-US" dirty="0" smtClean="0"/>
              <a:t>Hitters will drop off the net into their hitting positions. </a:t>
            </a:r>
          </a:p>
          <a:p>
            <a:endParaRPr lang="en-US" dirty="0" smtClean="0"/>
          </a:p>
          <a:p>
            <a:r>
              <a:rPr lang="en-US" dirty="0" smtClean="0"/>
              <a:t>A good middle blocker may stay at the net to challenge the free ball by blocking before dropping off to hit.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6858000" y="3938081"/>
            <a:ext cx="533400" cy="9144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309724" y="3475405"/>
            <a:ext cx="234076" cy="86799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172200" y="3480881"/>
            <a:ext cx="0" cy="7620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724400" y="3480881"/>
            <a:ext cx="228600" cy="86251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724400" y="5105400"/>
            <a:ext cx="457200" cy="3048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419600" y="4800600"/>
            <a:ext cx="557719" cy="557719"/>
          </a:xfrm>
          <a:prstGeom prst="ellipse">
            <a:avLst/>
          </a:prstGeom>
          <a:solidFill>
            <a:srgbClr val="ECBB40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867400" y="5995481"/>
            <a:ext cx="557719" cy="557719"/>
          </a:xfrm>
          <a:prstGeom prst="ellipse">
            <a:avLst/>
          </a:prstGeom>
          <a:solidFill>
            <a:srgbClr val="92D050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172200" y="5867400"/>
            <a:ext cx="457200" cy="43288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7239000" y="4700081"/>
            <a:ext cx="557719" cy="557719"/>
          </a:xfrm>
          <a:prstGeom prst="ellipse">
            <a:avLst/>
          </a:prstGeom>
          <a:solidFill>
            <a:srgbClr val="00B0F0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05400" y="12192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FREE  BALL</a:t>
            </a:r>
            <a:endParaRPr lang="en-US" sz="3200" dirty="0"/>
          </a:p>
        </p:txBody>
      </p:sp>
      <p:sp>
        <p:nvSpPr>
          <p:cNvPr id="28" name="Parallelogram 27"/>
          <p:cNvSpPr/>
          <p:nvPr/>
        </p:nvSpPr>
        <p:spPr>
          <a:xfrm>
            <a:off x="533400" y="5486400"/>
            <a:ext cx="1371600" cy="152399"/>
          </a:xfrm>
          <a:prstGeom prst="parallelogram">
            <a:avLst>
              <a:gd name="adj" fmla="val 39000"/>
            </a:avLst>
          </a:prstGeom>
          <a:solidFill>
            <a:srgbClr val="C6D9F1">
              <a:alpha val="34118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09600" y="5791200"/>
            <a:ext cx="381000" cy="381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IV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990600" y="5791200"/>
            <a:ext cx="381000" cy="381000"/>
          </a:xfrm>
          <a:prstGeom prst="ellipse">
            <a:avLst/>
          </a:prstGeom>
          <a:solidFill>
            <a:srgbClr val="ECBB4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III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609600" y="6324600"/>
            <a:ext cx="381000" cy="381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V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371600" y="6324600"/>
            <a:ext cx="381000" cy="381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371600" y="5791200"/>
            <a:ext cx="381000" cy="381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II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990600" y="6324600"/>
            <a:ext cx="381000" cy="381000"/>
          </a:xfrm>
          <a:prstGeom prst="ellipse">
            <a:avLst/>
          </a:prstGeom>
          <a:solidFill>
            <a:srgbClr val="ECBB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VI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3400" y="5638800"/>
            <a:ext cx="1295400" cy="1219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04800" y="5105400"/>
            <a:ext cx="204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Rotational Positions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0.07795 0.07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3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5.18519E-6 L 0.08333 -0.11112 " pathEditMode="relative" ptsTypes="AA">
                                      <p:cBhvr>
                                        <p:cTn id="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5.18519E-6 L -0.075 -0.1889 " pathEditMode="relative" ptsTypes="AA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-0.04705 0.1407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7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7.40741E-7 L 0.05295 0.1483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7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8.57672E-6 L 4.44444E-6 -0.03795 L 4.44444E-6 0.13331 L 0.00399 0.13331 L 0.00139 0.13146 " pathEditMode="relative" ptsTypes="AAAAA">
                                      <p:cBhvr>
                                        <p:cTn id="1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</TotalTime>
  <Words>409</Words>
  <Application>Microsoft Office PowerPoint</Application>
  <PresentationFormat>On-screen Show (4:3)</PresentationFormat>
  <Paragraphs>96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Defensive Positions</vt:lpstr>
      <vt:lpstr>Slide 2</vt:lpstr>
      <vt:lpstr>Slide 3</vt:lpstr>
      <vt:lpstr>Slide 4</vt:lpstr>
      <vt:lpstr>Slide 5</vt:lpstr>
      <vt:lpstr>Slide 6</vt:lpstr>
    </vt:vector>
  </TitlesOfParts>
  <Company>West Perry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localuser</dc:creator>
  <cp:lastModifiedBy>localuser</cp:lastModifiedBy>
  <cp:revision>59</cp:revision>
  <dcterms:created xsi:type="dcterms:W3CDTF">2012-03-10T22:17:38Z</dcterms:created>
  <dcterms:modified xsi:type="dcterms:W3CDTF">2012-05-11T17:16:31Z</dcterms:modified>
</cp:coreProperties>
</file>